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9" r:id="rId4"/>
    <p:sldId id="283" r:id="rId5"/>
    <p:sldId id="260" r:id="rId6"/>
    <p:sldId id="261" r:id="rId7"/>
    <p:sldId id="268" r:id="rId8"/>
    <p:sldId id="274" r:id="rId9"/>
    <p:sldId id="280" r:id="rId10"/>
    <p:sldId id="275" r:id="rId11"/>
    <p:sldId id="279" r:id="rId12"/>
    <p:sldId id="276" r:id="rId13"/>
    <p:sldId id="277" r:id="rId14"/>
    <p:sldId id="278" r:id="rId15"/>
    <p:sldId id="284" r:id="rId16"/>
    <p:sldId id="285" r:id="rId17"/>
    <p:sldId id="281" r:id="rId18"/>
    <p:sldId id="282" r:id="rId1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3AC84-BC39-4C78-A975-49A75AF511FA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6D5EB-EB1C-4C88-98EF-5744F7651D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DBE48-2DAA-415F-A68A-7869D19E86B7}" type="datetimeFigureOut">
              <a:rPr lang="en-US" smtClean="0"/>
              <a:pPr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11EB2-A500-43DD-86E6-7E7C9B487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cott_j_howell@byu.edu" TargetMode="External"/><Relationship Id="rId2" Type="http://schemas.openxmlformats.org/officeDocument/2006/relationships/hyperlink" Target="mailto:john_n_gardner@byu.edu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home.byu.edu/webapp/finserve/content/page/Tax_Matters_Foreign_Citizen_Entity_Payment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Payments to </a:t>
            </a:r>
            <a:br>
              <a:rPr lang="en-US" dirty="0" smtClean="0"/>
            </a:br>
            <a:r>
              <a:rPr lang="en-US" dirty="0" smtClean="0"/>
              <a:t>Foreign Persons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l="55167" t="15075" r="5814" b="4523"/>
          <a:stretch>
            <a:fillRect/>
          </a:stretch>
        </p:blipFill>
        <p:spPr bwMode="auto">
          <a:xfrm>
            <a:off x="533400" y="0"/>
            <a:ext cx="807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 rot="20391108">
            <a:off x="2151331" y="4606260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33400" y="5181599"/>
            <a:ext cx="1752600" cy="3810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55268" t="14824" r="5919" b="5025"/>
          <a:stretch>
            <a:fillRect/>
          </a:stretch>
        </p:blipFill>
        <p:spPr bwMode="auto">
          <a:xfrm>
            <a:off x="609600" y="0"/>
            <a:ext cx="784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>
          <a:xfrm rot="20391108">
            <a:off x="6342331" y="3387061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191000" y="3962400"/>
            <a:ext cx="2514600" cy="6858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l="55268" t="15327" r="5919" b="10050"/>
          <a:stretch>
            <a:fillRect/>
          </a:stretch>
        </p:blipFill>
        <p:spPr bwMode="auto">
          <a:xfrm>
            <a:off x="762000" y="0"/>
            <a:ext cx="7543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 rot="20391108">
            <a:off x="3675330" y="2015461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24200" y="2667000"/>
            <a:ext cx="609600" cy="228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l="64717" t="25628" r="13980" b="7035"/>
          <a:stretch>
            <a:fillRect/>
          </a:stretch>
        </p:blipFill>
        <p:spPr bwMode="auto">
          <a:xfrm>
            <a:off x="160020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63511" t="25377" r="12567" b="5210"/>
          <a:stretch>
            <a:fillRect/>
          </a:stretch>
        </p:blipFill>
        <p:spPr bwMode="auto">
          <a:xfrm>
            <a:off x="1524000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making payments to Foreign Persons on a Fast Track, mark the FT as no a U.S. Citizen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55268" t="15829" r="5818" b="4774"/>
          <a:stretch>
            <a:fillRect/>
          </a:stretch>
        </p:blipFill>
        <p:spPr bwMode="auto">
          <a:xfrm>
            <a:off x="1600200" y="2667000"/>
            <a:ext cx="6019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 rot="20391108">
            <a:off x="4513531" y="4225262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24000" y="4876800"/>
            <a:ext cx="3428999" cy="7620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466533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Verify the printed FT is also marked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 rot="20391108">
            <a:off x="5504131" y="3615661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81600" y="4191000"/>
            <a:ext cx="304799" cy="3048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any time, if you have questions in making a payment to a Foreign Person, please contact:</a:t>
            </a:r>
          </a:p>
          <a:p>
            <a:pPr lvl="1"/>
            <a:r>
              <a:rPr lang="en-US" dirty="0" smtClean="0"/>
              <a:t>John Gardner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2-6631 or </a:t>
            </a:r>
            <a:r>
              <a:rPr lang="en-US" dirty="0" smtClean="0">
                <a:hlinkClick r:id="rId2"/>
              </a:rPr>
              <a:t>john_n_gardner@byu.edu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Scott Howell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2-8098 or </a:t>
            </a:r>
            <a:r>
              <a:rPr lang="en-US" dirty="0" smtClean="0">
                <a:hlinkClick r:id="rId3"/>
              </a:rPr>
              <a:t>scott_j_howell@byu.edu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Foreign Person?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person or entity that is </a:t>
            </a:r>
            <a:r>
              <a:rPr lang="en-US" u="sng" dirty="0" smtClean="0"/>
              <a:t>not</a:t>
            </a:r>
            <a:r>
              <a:rPr lang="en-US" dirty="0" smtClean="0"/>
              <a:t> either:</a:t>
            </a:r>
          </a:p>
          <a:p>
            <a:pPr lvl="1"/>
            <a:r>
              <a:rPr lang="en-US" dirty="0" smtClean="0"/>
              <a:t>A U.S. Citizen,</a:t>
            </a:r>
          </a:p>
          <a:p>
            <a:pPr lvl="1"/>
            <a:r>
              <a:rPr lang="en-US" dirty="0" smtClean="0"/>
              <a:t>A Permanent Resident (“Green Card” Holder), </a:t>
            </a:r>
          </a:p>
          <a:p>
            <a:pPr lvl="1"/>
            <a:r>
              <a:rPr lang="en-US" dirty="0" smtClean="0"/>
              <a:t>A Tax Resident, or</a:t>
            </a:r>
          </a:p>
          <a:p>
            <a:pPr lvl="1"/>
            <a:r>
              <a:rPr lang="en-US" dirty="0" smtClean="0"/>
              <a:t>A legal entity (company, university, library, etc.) located and registered within the U.S.</a:t>
            </a:r>
          </a:p>
          <a:p>
            <a:r>
              <a:rPr lang="en-US" dirty="0" smtClean="0"/>
              <a:t>Common Foreign </a:t>
            </a:r>
            <a:r>
              <a:rPr lang="en-US" dirty="0" smtClean="0"/>
              <a:t>payments that are made include </a:t>
            </a:r>
            <a:r>
              <a:rPr lang="en-US" dirty="0" smtClean="0"/>
              <a:t>visiting </a:t>
            </a:r>
            <a:r>
              <a:rPr lang="en-US" dirty="0" smtClean="0"/>
              <a:t>scholars, BYU students, and payments to foreign entities such as royalties.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Sourced to the U.S.?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smtClean="0"/>
                        <a:t>Type of</a:t>
                      </a:r>
                      <a:r>
                        <a:rPr lang="en-US" sz="3000" b="1" baseline="0" dirty="0" smtClean="0"/>
                        <a:t> Income</a:t>
                      </a:r>
                      <a:endParaRPr lang="en-US" sz="3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smtClean="0"/>
                        <a:t>Where Sourced</a:t>
                      </a:r>
                      <a:endParaRPr lang="en-US" sz="3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Services—including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Independent Contractors, Honorariums, and Stipends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the services are performed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Royalties—including Licenses and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User Fees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the property (tangible</a:t>
                      </a:r>
                      <a:r>
                        <a:rPr lang="en-US" baseline="0" dirty="0" smtClean="0"/>
                        <a:t> or intangible) is used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Scholarships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the </a:t>
                      </a:r>
                      <a:r>
                        <a:rPr lang="en-US" u="sng" dirty="0" smtClean="0"/>
                        <a:t>payer</a:t>
                      </a:r>
                      <a:r>
                        <a:rPr lang="en-US" dirty="0" smtClean="0"/>
                        <a:t> is located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Awards</a:t>
                      </a:r>
                      <a:r>
                        <a:rPr lang="en-US" baseline="0" dirty="0" smtClean="0"/>
                        <a:t> and Prizes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</a:t>
                      </a:r>
                      <a:r>
                        <a:rPr lang="en-US" baseline="0" dirty="0" smtClean="0"/>
                        <a:t> either event or payer is within the U.S., the award/prize is sourced to the U.S.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Purchasing tangible goods from abroad</a:t>
            </a:r>
          </a:p>
          <a:p>
            <a:pPr lvl="1"/>
            <a:r>
              <a:rPr lang="en-US" dirty="0" smtClean="0"/>
              <a:t>For example, buying an actual book that is then shipped to you in the U.S.</a:t>
            </a:r>
          </a:p>
          <a:p>
            <a:r>
              <a:rPr lang="en-US" dirty="0" smtClean="0"/>
              <a:t>Paying for services rendered outside the U.S.</a:t>
            </a:r>
          </a:p>
          <a:p>
            <a:pPr lvl="1"/>
            <a:r>
              <a:rPr lang="en-US" dirty="0" smtClean="0"/>
              <a:t>For example, paying a tour guide or for hotel lodging on a study abroad trip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u="sng" dirty="0" smtClean="0"/>
              <a:t>NOT</a:t>
            </a:r>
            <a:r>
              <a:rPr lang="en-US" dirty="0" smtClean="0"/>
              <a:t> Sourced to the U.S.?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Withheld?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considering possible tax treaties:</a:t>
            </a:r>
          </a:p>
          <a:p>
            <a:pPr lvl="1"/>
            <a:r>
              <a:rPr lang="en-US" dirty="0" smtClean="0"/>
              <a:t>30% of most payments</a:t>
            </a:r>
          </a:p>
          <a:p>
            <a:pPr lvl="1"/>
            <a:r>
              <a:rPr lang="en-US" dirty="0" smtClean="0"/>
              <a:t>14% of scholarships in excess of tuition, books, and required fees</a:t>
            </a:r>
          </a:p>
          <a:p>
            <a:r>
              <a:rPr lang="en-US" dirty="0" smtClean="0"/>
              <a:t>Often times some or all of the withholding is refunded if/when the payee files a U.S. return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We Fail to Withhold?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Withholding rates vary from 10% to 30% depending on the type of income and tax treaty provisions</a:t>
            </a:r>
          </a:p>
          <a:p>
            <a:r>
              <a:rPr lang="en-US" dirty="0" smtClean="0"/>
              <a:t>BYU </a:t>
            </a:r>
            <a:r>
              <a:rPr lang="en-US" dirty="0" smtClean="0"/>
              <a:t>is liable for the tax that should have been withheld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ven if it would have been refunded</a:t>
            </a:r>
          </a:p>
          <a:p>
            <a:r>
              <a:rPr lang="en-US" dirty="0" smtClean="0"/>
              <a:t>BYU is also liable for penalties and interest</a:t>
            </a:r>
          </a:p>
          <a:p>
            <a:pPr lvl="1"/>
            <a:r>
              <a:rPr lang="en-US" dirty="0" smtClean="0"/>
              <a:t>Up to 25% of the amount that was not withheld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Claiming Tax Treaties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treaty benefits are to be claimed, the forms </a:t>
            </a:r>
            <a:r>
              <a:rPr lang="en-US" dirty="0" smtClean="0"/>
              <a:t>require a U.S. Taxpayer Identification </a:t>
            </a:r>
            <a:r>
              <a:rPr lang="en-US" dirty="0" smtClean="0"/>
              <a:t>Number</a:t>
            </a:r>
          </a:p>
          <a:p>
            <a:r>
              <a:rPr lang="en-US" dirty="0" smtClean="0"/>
              <a:t>Process may take 6 – 8 weeks in many cases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Citizen/Entity 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http://home.byu.edu/webapp/finserve/content/page/Tax_Matters_Foreign_Citizen_Entity_Payments.html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 l="55368" t="15075" r="6034" b="18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/>
          <p:cNvSpPr/>
          <p:nvPr/>
        </p:nvSpPr>
        <p:spPr>
          <a:xfrm rot="20391108">
            <a:off x="1617931" y="2929861"/>
            <a:ext cx="1219200" cy="76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0" y="3505200"/>
            <a:ext cx="1752600" cy="3810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401</Words>
  <Application>Microsoft Office PowerPoint</Application>
  <PresentationFormat>On-screen Show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Making Payments to  Foreign Persons</vt:lpstr>
      <vt:lpstr>What is a Foreign Person?</vt:lpstr>
      <vt:lpstr>What is Sourced to the U.S.?</vt:lpstr>
      <vt:lpstr>What is NOT Sourced to the U.S.?</vt:lpstr>
      <vt:lpstr>How Much Is Withheld?</vt:lpstr>
      <vt:lpstr>What if We Fail to Withhold?</vt:lpstr>
      <vt:lpstr>Claiming Tax Treaties</vt:lpstr>
      <vt:lpstr>Foreign Citizen/Entity Payments</vt:lpstr>
      <vt:lpstr>Slide 9</vt:lpstr>
      <vt:lpstr>Slide 10</vt:lpstr>
      <vt:lpstr>Slide 11</vt:lpstr>
      <vt:lpstr>Slide 12</vt:lpstr>
      <vt:lpstr>Slide 13</vt:lpstr>
      <vt:lpstr>Slide 14</vt:lpstr>
      <vt:lpstr>Fast Track</vt:lpstr>
      <vt:lpstr>Fast Track</vt:lpstr>
      <vt:lpstr>For More Help</vt:lpstr>
      <vt:lpstr>Questions?</vt:lpstr>
    </vt:vector>
  </TitlesOfParts>
  <Company>BYU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Payments to  Non-U.S. Recipients</dc:title>
  <dc:creator>ASB User</dc:creator>
  <cp:lastModifiedBy>jng4</cp:lastModifiedBy>
  <cp:revision>28</cp:revision>
  <dcterms:created xsi:type="dcterms:W3CDTF">2010-03-09T17:21:28Z</dcterms:created>
  <dcterms:modified xsi:type="dcterms:W3CDTF">2010-03-09T22:21:55Z</dcterms:modified>
</cp:coreProperties>
</file>